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68" r:id="rId23"/>
    <p:sldId id="269" r:id="rId24"/>
    <p:sldId id="270" r:id="rId25"/>
    <p:sldId id="271" r:id="rId26"/>
    <p:sldId id="272" r:id="rId27"/>
    <p:sldId id="274" r:id="rId28"/>
    <p:sldId id="273" r:id="rId29"/>
    <p:sldId id="275" r:id="rId30"/>
    <p:sldId id="267" r:id="rId3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isS+53bTe+UtfELT4aRjUTzPdC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6ddd88006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e6ddd88006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6e87438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e6e874386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6ddd88006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6ddd88006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6ddd88006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e6ddd88006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6906968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895024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962028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0383294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6403132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2999306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8439924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307568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83472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795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1151326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733816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5269590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41726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5718709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08105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9177344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849402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6383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425400" y="412500"/>
            <a:ext cx="83919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Retail </a:t>
            </a:r>
            <a:r>
              <a:rPr lang="en" sz="2600" b="1"/>
              <a:t>Banking</a:t>
            </a:r>
            <a:r>
              <a:rPr lang="en" sz="2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System</a:t>
            </a:r>
            <a:endParaRPr sz="2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2728650" y="1171150"/>
            <a:ext cx="3686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Pod - 5</a:t>
            </a:r>
            <a:endParaRPr sz="20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"/>
          <p:cNvSpPr txBox="1"/>
          <p:nvPr/>
        </p:nvSpPr>
        <p:spPr>
          <a:xfrm>
            <a:off x="425400" y="2571750"/>
            <a:ext cx="3880200" cy="242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2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Members : </a:t>
            </a:r>
            <a:endParaRPr sz="2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arenR"/>
            </a:pPr>
            <a:r>
              <a:rPr lang="en-US" sz="1800" dirty="0" err="1"/>
              <a:t>Sangameshwar</a:t>
            </a:r>
            <a:r>
              <a:rPr lang="en-US" sz="1800" dirty="0"/>
              <a:t> </a:t>
            </a:r>
            <a:r>
              <a:rPr lang="en-US" sz="1800" dirty="0" err="1"/>
              <a:t>Melkunde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arenR"/>
            </a:pPr>
            <a:r>
              <a:rPr lang="en-US" sz="1800" dirty="0"/>
              <a:t>Sumit Kumar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arenR"/>
            </a:pPr>
            <a:r>
              <a:rPr lang="en-US" sz="1800" dirty="0"/>
              <a:t>Ramya </a:t>
            </a:r>
            <a:r>
              <a:rPr lang="en-US" sz="1800" dirty="0" err="1"/>
              <a:t>Vutukuri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arenR"/>
            </a:pPr>
            <a:r>
              <a:rPr lang="en-US" sz="1800" dirty="0"/>
              <a:t>Vaibhav Bhardwaj</a:t>
            </a:r>
            <a:endParaRPr sz="1800"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 sz="1800" dirty="0"/>
              <a:t>Lokesh Lohani</a:t>
            </a:r>
            <a:endParaRPr sz="1800" dirty="0"/>
          </a:p>
        </p:txBody>
      </p:sp>
      <p:sp>
        <p:nvSpPr>
          <p:cNvPr id="57" name="Google Shape;57;p1"/>
          <p:cNvSpPr txBox="1"/>
          <p:nvPr/>
        </p:nvSpPr>
        <p:spPr>
          <a:xfrm>
            <a:off x="5001700" y="3048750"/>
            <a:ext cx="4022100" cy="1646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i="0" u="none" strike="noStrike" cap="none" dirty="0"/>
              <a:t>Mentor : </a:t>
            </a:r>
            <a:r>
              <a:rPr lang="en-US" sz="1900" i="0" dirty="0">
                <a:solidFill>
                  <a:srgbClr val="242424"/>
                </a:solidFill>
                <a:effectLst/>
                <a:latin typeface="+mj-lt"/>
              </a:rPr>
              <a:t>Rajendran </a:t>
            </a:r>
            <a:r>
              <a:rPr lang="en-US" sz="1900" i="0" dirty="0" err="1">
                <a:solidFill>
                  <a:srgbClr val="242424"/>
                </a:solidFill>
                <a:effectLst/>
                <a:latin typeface="+mj-lt"/>
              </a:rPr>
              <a:t>Thiyagu</a:t>
            </a:r>
            <a:r>
              <a:rPr lang="en-US" sz="1900" i="0" dirty="0">
                <a:solidFill>
                  <a:srgbClr val="242424"/>
                </a:solidFill>
                <a:effectLst/>
                <a:latin typeface="+mj-lt"/>
              </a:rPr>
              <a:t> </a:t>
            </a:r>
            <a:endParaRPr sz="1900" i="0" u="none" strike="noStrike" cap="none" dirty="0">
              <a:latin typeface="+mj-l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i="0" u="none" strike="noStrike" cap="none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i="0" u="none" strike="noStrike" cap="none" dirty="0"/>
              <a:t>Trainer : </a:t>
            </a:r>
            <a:r>
              <a:rPr lang="en-US" sz="1900" i="0" u="none" strike="noStrike" cap="none" dirty="0" err="1"/>
              <a:t>Pragash</a:t>
            </a:r>
            <a:r>
              <a:rPr lang="en-US" sz="1900" i="0" u="none" strike="noStrike" cap="none" dirty="0"/>
              <a:t> </a:t>
            </a:r>
            <a:r>
              <a:rPr lang="en-US" sz="1900" i="0" u="none" strike="noStrike" cap="none" dirty="0" err="1"/>
              <a:t>Ruddar</a:t>
            </a:r>
            <a:endParaRPr sz="1900" i="0" u="none" strike="noStrike" cap="none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i="0" u="none" strike="noStrike" cap="none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i="0" u="none" strike="noStrike" cap="none" dirty="0"/>
              <a:t>Coach : Prema</a:t>
            </a:r>
            <a:endParaRPr sz="1900" i="0" u="none" strike="noStrike" cap="none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6ddd88006_0_337"/>
          <p:cNvSpPr txBox="1"/>
          <p:nvPr/>
        </p:nvSpPr>
        <p:spPr>
          <a:xfrm>
            <a:off x="754050" y="1231275"/>
            <a:ext cx="76359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1600" b="1" dirty="0">
                <a:solidFill>
                  <a:schemeClr val="dk1"/>
                </a:solidFill>
              </a:rPr>
              <a:t>Rules Microservice :</a:t>
            </a:r>
            <a:endParaRPr sz="16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This microservice checks if the balance in every account is above the minimum value.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It then deducts 10% of current balance as service charge if the above condition is not satisfied.</a:t>
            </a:r>
            <a:endParaRPr sz="1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6e874386b_0_0"/>
          <p:cNvSpPr txBox="1"/>
          <p:nvPr/>
        </p:nvSpPr>
        <p:spPr>
          <a:xfrm>
            <a:off x="754050" y="1150775"/>
            <a:ext cx="76359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</a:rPr>
              <a:t>Transactions Microservice :</a:t>
            </a:r>
            <a:endParaRPr sz="16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This is responsible for performing all the transaction within the bank application like deposit, withdrawal and transfers.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Transaction microservice is also used to deduct the service charges when invoked by account microservice.</a:t>
            </a:r>
            <a:endParaRPr sz="1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F6063-A7BD-4CFE-A66E-2EEAA82DA538}"/>
              </a:ext>
            </a:extLst>
          </p:cNvPr>
          <p:cNvSpPr txBox="1"/>
          <p:nvPr/>
        </p:nvSpPr>
        <p:spPr>
          <a:xfrm>
            <a:off x="2228370" y="2279362"/>
            <a:ext cx="47948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i="1" u="sng" dirty="0">
                <a:solidFill>
                  <a:srgbClr val="333333"/>
                </a:solidFill>
              </a:rPr>
              <a:t>Frontend Snapshots</a:t>
            </a:r>
          </a:p>
        </p:txBody>
      </p:sp>
    </p:spTree>
    <p:extLst>
      <p:ext uri="{BB962C8B-B14F-4D97-AF65-F5344CB8AC3E}">
        <p14:creationId xmlns:p14="http://schemas.microsoft.com/office/powerpoint/2010/main" val="3864337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4865D1-E656-4A0D-A435-68B9F17622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34"/>
          <a:stretch/>
        </p:blipFill>
        <p:spPr>
          <a:xfrm>
            <a:off x="0" y="0"/>
            <a:ext cx="9144000" cy="493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460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E5EC24-16E8-496D-AAA6-F22B2685F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879"/>
            <a:ext cx="9144000" cy="510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145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9DE7C9-6674-44A7-86E4-0792B7234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728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F4718DE-80C0-415C-88E4-163382300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965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D1BD46-9B5D-4610-8C6F-16E78539B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64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05530A9-B188-45D5-81B1-A8DBEF100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3"/>
            <a:ext cx="9144000" cy="514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748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AB1EDB1-80CC-4746-A82F-B11C936AD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589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 txBox="1"/>
          <p:nvPr/>
        </p:nvSpPr>
        <p:spPr>
          <a:xfrm>
            <a:off x="335175" y="244925"/>
            <a:ext cx="4947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2200" i="0" u="none" strike="noStrike" cap="none">
                <a:solidFill>
                  <a:schemeClr val="dk1"/>
                </a:solidFill>
              </a:rPr>
              <a:t>What are </a:t>
            </a:r>
            <a:r>
              <a:rPr lang="en" sz="2200">
                <a:solidFill>
                  <a:schemeClr val="dk1"/>
                </a:solidFill>
              </a:rPr>
              <a:t>M</a:t>
            </a:r>
            <a:r>
              <a:rPr lang="en" sz="2200" i="0" u="none" strike="noStrike" cap="none">
                <a:solidFill>
                  <a:schemeClr val="dk1"/>
                </a:solidFill>
              </a:rPr>
              <a:t>icroservices?</a:t>
            </a:r>
            <a:endParaRPr sz="2200" i="0" u="none" strike="noStrike" cap="none">
              <a:solidFill>
                <a:schemeClr val="dk1"/>
              </a:solidFill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335175" y="1109334"/>
            <a:ext cx="8662800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Separating the different functionalities of a application into modules is called a microservice.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the simplest form, they help build an application as a suite of small services, each running in its own process and are independently deployable.​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Internal operations are a “black box”, accessible to external programs only via API.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E8F4AF1-E794-471F-B8C2-68173B084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5460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BDADAD5-DFE1-463E-9995-3CF7DE0F6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979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ADFACF-1872-45C0-8F68-B99D524E39B2}"/>
              </a:ext>
            </a:extLst>
          </p:cNvPr>
          <p:cNvSpPr txBox="1"/>
          <p:nvPr/>
        </p:nvSpPr>
        <p:spPr>
          <a:xfrm>
            <a:off x="2370523" y="2128477"/>
            <a:ext cx="29391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i="1" u="sng" dirty="0">
                <a:solidFill>
                  <a:srgbClr val="333333"/>
                </a:solidFill>
              </a:rPr>
              <a:t>AWS Snapshots</a:t>
            </a:r>
          </a:p>
        </p:txBody>
      </p:sp>
    </p:spTree>
    <p:extLst>
      <p:ext uri="{BB962C8B-B14F-4D97-AF65-F5344CB8AC3E}">
        <p14:creationId xmlns:p14="http://schemas.microsoft.com/office/powerpoint/2010/main" val="14972837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7EBC946-07DD-49FB-81D7-E38609F38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67237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C2031B9-9CCA-4136-8A40-6AA65CF750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B7CA69-ACEC-459C-91DB-733874710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22225">
            <a:solidFill>
              <a:srgbClr val="E9A8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83C2BDF-268D-4B57-AC46-AC78B401A7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179"/>
          <a:stretch/>
        </p:blipFill>
        <p:spPr>
          <a:xfrm>
            <a:off x="482600" y="482600"/>
            <a:ext cx="8178799" cy="417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05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E69758B-D3BB-4C88-8D7B-5FD50C332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816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FF3E387C-4A20-45E1-ACCF-45AE3F1F5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805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08DD80C-1CDD-400F-9A16-91093EE88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8850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E0F2432-3648-4D46-959B-6847D1DE1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2000" cy="2674044"/>
          </a:xfrm>
          <a:prstGeom prst="rect">
            <a:avLst/>
          </a:pr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595CB76-9C13-455B-8511-1281447EB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0"/>
            <a:ext cx="4572000" cy="2674044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5F1C3B6-162E-4B5A-B74F-5C4E186327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74044"/>
            <a:ext cx="9144000" cy="249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8936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2D48FC-5990-4D78-A110-8FE4B3DE4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10528" cy="2537172"/>
          </a:xfrm>
          <a:prstGeom prst="rect">
            <a:avLst/>
          </a:prstGeom>
        </p:spPr>
      </p:pic>
      <p:pic>
        <p:nvPicPr>
          <p:cNvPr id="5" name="Picture 4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16920BA1-D484-4CDE-961E-2344B3E44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472" y="0"/>
            <a:ext cx="4510528" cy="25371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F9EC6D-B668-49BB-95A3-AD9B8F1EC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37172"/>
            <a:ext cx="4633472" cy="2606328"/>
          </a:xfrm>
          <a:prstGeom prst="rect">
            <a:avLst/>
          </a:prstGeom>
        </p:spPr>
      </p:pic>
      <p:pic>
        <p:nvPicPr>
          <p:cNvPr id="20" name="Picture 19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212A6D03-A434-416F-9C90-888619E651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3472" y="2606328"/>
            <a:ext cx="4510528" cy="253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666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/>
          <p:nvPr/>
        </p:nvSpPr>
        <p:spPr>
          <a:xfrm>
            <a:off x="180475" y="180475"/>
            <a:ext cx="8740200" cy="3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2200" i="0" u="none" strike="noStrike" cap="none">
                <a:solidFill>
                  <a:srgbClr val="000000"/>
                </a:solidFill>
              </a:rPr>
              <a:t>Why Microservice?</a:t>
            </a:r>
            <a:endParaRPr sz="2200" i="0" u="none" strike="noStrike" cap="none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service is independent from one another and can be developed in any language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 build Robust applications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Microservices communicate with other microservices via Rest Api.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Fault Tolerant Applications can be built 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service can have it’s own database. One module can have sql, another one can have mongoDB and so on. 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3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4" name="Isosceles Triangle 83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5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6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Isosceles Triangle 87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9" name="Isosceles Triangle 88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86225" y="0"/>
            <a:ext cx="914400" cy="51435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0381" y="2761059"/>
            <a:ext cx="3572668" cy="2382441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4073" y="-6350"/>
            <a:ext cx="2255511" cy="5149850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9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0547" y="-6350"/>
            <a:ext cx="1941419" cy="5149850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215" y="2286000"/>
            <a:ext cx="2444751" cy="28575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3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841" y="-6350"/>
            <a:ext cx="2140744" cy="514985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5" name="Isosceles Triangle 104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36715" y="2692400"/>
            <a:ext cx="1362869" cy="24511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62215" y="-6350"/>
            <a:ext cx="6881785" cy="5149850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Google Shape;138;p12"/>
          <p:cNvSpPr txBox="1">
            <a:spLocks noGrp="1"/>
          </p:cNvSpPr>
          <p:nvPr>
            <p:ph type="title"/>
          </p:nvPr>
        </p:nvSpPr>
        <p:spPr>
          <a:xfrm>
            <a:off x="3314352" y="765653"/>
            <a:ext cx="5220569" cy="213725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spcAft>
                <a:spcPts val="0"/>
              </a:spcAft>
              <a:buSzPct val="111111"/>
            </a:pPr>
            <a:r>
              <a:rPr lang="en-US" sz="450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109" name="Isosceles Triangle 108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46922" y="2453615"/>
            <a:ext cx="165495" cy="13982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 txBox="1"/>
          <p:nvPr/>
        </p:nvSpPr>
        <p:spPr>
          <a:xfrm>
            <a:off x="193375" y="206250"/>
            <a:ext cx="871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200" i="0" u="none" strike="noStrike" cap="none">
                <a:solidFill>
                  <a:srgbClr val="000000"/>
                </a:solidFill>
              </a:rPr>
              <a:t>Challenges in </a:t>
            </a:r>
            <a:r>
              <a:rPr lang="en" sz="2200"/>
              <a:t>M</a:t>
            </a:r>
            <a:r>
              <a:rPr lang="en" sz="2200" i="0" u="none" strike="noStrike" cap="none">
                <a:solidFill>
                  <a:srgbClr val="000000"/>
                </a:solidFill>
              </a:rPr>
              <a:t>icroservice</a:t>
            </a:r>
            <a:r>
              <a:rPr lang="en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5"/>
          <p:cNvSpPr txBox="1"/>
          <p:nvPr/>
        </p:nvSpPr>
        <p:spPr>
          <a:xfrm>
            <a:off x="324450" y="825025"/>
            <a:ext cx="8495100" cy="30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 sz="1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Testing can be complex.</a:t>
            </a:r>
            <a:endParaRPr sz="17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 sz="1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Requires devops culture.</a:t>
            </a:r>
            <a:endParaRPr sz="17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 sz="1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Large number of microservices places a overhead to keep track of them when the service is down.</a:t>
            </a:r>
            <a:endParaRPr sz="17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Up-front costs may be higher with microservices</a:t>
            </a: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Debugging becomes more challenging with microservices.</a:t>
            </a: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"/>
          <p:cNvSpPr txBox="1"/>
          <p:nvPr/>
        </p:nvSpPr>
        <p:spPr>
          <a:xfrm>
            <a:off x="257825" y="270700"/>
            <a:ext cx="2926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Architecture :</a:t>
            </a:r>
            <a:endParaRPr sz="19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"/>
          <p:cNvSpPr/>
          <p:nvPr/>
        </p:nvSpPr>
        <p:spPr>
          <a:xfrm>
            <a:off x="370825" y="1217650"/>
            <a:ext cx="1753200" cy="360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dirty="0"/>
              <a:t>Customer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"/>
          <p:cNvSpPr/>
          <p:nvPr/>
        </p:nvSpPr>
        <p:spPr>
          <a:xfrm>
            <a:off x="5530350" y="4558975"/>
            <a:ext cx="2353800" cy="28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Delete Account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"/>
          <p:cNvSpPr/>
          <p:nvPr/>
        </p:nvSpPr>
        <p:spPr>
          <a:xfrm>
            <a:off x="370825" y="3461275"/>
            <a:ext cx="1753200" cy="360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/>
              <a:t>Employee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"/>
          <p:cNvSpPr/>
          <p:nvPr/>
        </p:nvSpPr>
        <p:spPr>
          <a:xfrm>
            <a:off x="5530350" y="3887150"/>
            <a:ext cx="2353800" cy="55144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dirty="0"/>
              <a:t>Service Charge Deduction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"/>
          <p:cNvSpPr/>
          <p:nvPr/>
        </p:nvSpPr>
        <p:spPr>
          <a:xfrm>
            <a:off x="5530350" y="3499975"/>
            <a:ext cx="2353800" cy="28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Display Customer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5530350" y="2970475"/>
            <a:ext cx="2353800" cy="28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Create Account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"/>
          <p:cNvSpPr/>
          <p:nvPr/>
        </p:nvSpPr>
        <p:spPr>
          <a:xfrm>
            <a:off x="5530350" y="2440975"/>
            <a:ext cx="2353800" cy="28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Create Customer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"/>
          <p:cNvSpPr/>
          <p:nvPr/>
        </p:nvSpPr>
        <p:spPr>
          <a:xfrm>
            <a:off x="5530350" y="1256350"/>
            <a:ext cx="2353800" cy="28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Transfer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"/>
          <p:cNvSpPr/>
          <p:nvPr/>
        </p:nvSpPr>
        <p:spPr>
          <a:xfrm>
            <a:off x="5530350" y="747700"/>
            <a:ext cx="2353800" cy="28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Withdraw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2858525" y="1256350"/>
            <a:ext cx="1753200" cy="28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Login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"/>
          <p:cNvSpPr/>
          <p:nvPr/>
        </p:nvSpPr>
        <p:spPr>
          <a:xfrm>
            <a:off x="2858525" y="3499975"/>
            <a:ext cx="1753200" cy="28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Login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"/>
          <p:cNvSpPr/>
          <p:nvPr/>
        </p:nvSpPr>
        <p:spPr>
          <a:xfrm>
            <a:off x="5530350" y="1709650"/>
            <a:ext cx="2353800" cy="28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Statement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92;p2"/>
          <p:cNvCxnSpPr>
            <a:stCxn id="89" idx="3"/>
            <a:endCxn id="88" idx="1"/>
          </p:cNvCxnSpPr>
          <p:nvPr/>
        </p:nvCxnSpPr>
        <p:spPr>
          <a:xfrm rot="10800000" flipH="1">
            <a:off x="4611725" y="889600"/>
            <a:ext cx="918600" cy="50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3" name="Google Shape;93;p2"/>
          <p:cNvCxnSpPr>
            <a:stCxn id="80" idx="3"/>
            <a:endCxn id="89" idx="1"/>
          </p:cNvCxnSpPr>
          <p:nvPr/>
        </p:nvCxnSpPr>
        <p:spPr>
          <a:xfrm>
            <a:off x="2124025" y="1398100"/>
            <a:ext cx="73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4" name="Google Shape;94;p2"/>
          <p:cNvCxnSpPr>
            <a:stCxn id="82" idx="3"/>
            <a:endCxn id="90" idx="1"/>
          </p:cNvCxnSpPr>
          <p:nvPr/>
        </p:nvCxnSpPr>
        <p:spPr>
          <a:xfrm>
            <a:off x="2124025" y="3641725"/>
            <a:ext cx="73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5" name="Google Shape;95;p2"/>
          <p:cNvCxnSpPr>
            <a:stCxn id="89" idx="3"/>
            <a:endCxn id="87" idx="1"/>
          </p:cNvCxnSpPr>
          <p:nvPr/>
        </p:nvCxnSpPr>
        <p:spPr>
          <a:xfrm>
            <a:off x="4611725" y="1398100"/>
            <a:ext cx="918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6" name="Google Shape;96;p2"/>
          <p:cNvCxnSpPr>
            <a:stCxn id="90" idx="3"/>
            <a:endCxn id="86" idx="1"/>
          </p:cNvCxnSpPr>
          <p:nvPr/>
        </p:nvCxnSpPr>
        <p:spPr>
          <a:xfrm rot="10800000" flipH="1">
            <a:off x="4611725" y="2582725"/>
            <a:ext cx="918600" cy="105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7" name="Google Shape;97;p2"/>
          <p:cNvCxnSpPr>
            <a:stCxn id="89" idx="3"/>
            <a:endCxn id="91" idx="1"/>
          </p:cNvCxnSpPr>
          <p:nvPr/>
        </p:nvCxnSpPr>
        <p:spPr>
          <a:xfrm>
            <a:off x="4611725" y="1398100"/>
            <a:ext cx="918600" cy="45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8" name="Google Shape;98;p2"/>
          <p:cNvCxnSpPr>
            <a:endCxn id="85" idx="1"/>
          </p:cNvCxnSpPr>
          <p:nvPr/>
        </p:nvCxnSpPr>
        <p:spPr>
          <a:xfrm rot="10800000" flipH="1">
            <a:off x="4611750" y="3112225"/>
            <a:ext cx="918600" cy="52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9" name="Google Shape;99;p2"/>
          <p:cNvCxnSpPr>
            <a:stCxn id="90" idx="3"/>
            <a:endCxn id="84" idx="1"/>
          </p:cNvCxnSpPr>
          <p:nvPr/>
        </p:nvCxnSpPr>
        <p:spPr>
          <a:xfrm>
            <a:off x="4611725" y="3641725"/>
            <a:ext cx="918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0" name="Google Shape;100;p2"/>
          <p:cNvCxnSpPr>
            <a:cxnSpLocks/>
            <a:stCxn id="90" idx="3"/>
            <a:endCxn id="83" idx="1"/>
          </p:cNvCxnSpPr>
          <p:nvPr/>
        </p:nvCxnSpPr>
        <p:spPr>
          <a:xfrm>
            <a:off x="4611725" y="3641725"/>
            <a:ext cx="918625" cy="52115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1" name="Google Shape;101;p2"/>
          <p:cNvCxnSpPr>
            <a:stCxn id="90" idx="3"/>
            <a:endCxn id="81" idx="1"/>
          </p:cNvCxnSpPr>
          <p:nvPr/>
        </p:nvCxnSpPr>
        <p:spPr>
          <a:xfrm>
            <a:off x="4611725" y="3641725"/>
            <a:ext cx="918600" cy="105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6ddd88006_0_327"/>
          <p:cNvSpPr txBox="1">
            <a:spLocks noGrp="1"/>
          </p:cNvSpPr>
          <p:nvPr>
            <p:ph type="title"/>
          </p:nvPr>
        </p:nvSpPr>
        <p:spPr>
          <a:xfrm>
            <a:off x="311700" y="46039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 dirty="0"/>
              <a:t>Microservices Used</a:t>
            </a:r>
            <a:endParaRPr sz="2200" dirty="0"/>
          </a:p>
        </p:txBody>
      </p:sp>
      <p:sp>
        <p:nvSpPr>
          <p:cNvPr id="107" name="Google Shape;107;ge6ddd88006_0_327"/>
          <p:cNvSpPr txBox="1">
            <a:spLocks noGrp="1"/>
          </p:cNvSpPr>
          <p:nvPr>
            <p:ph type="body" idx="1"/>
          </p:nvPr>
        </p:nvSpPr>
        <p:spPr>
          <a:xfrm>
            <a:off x="311700" y="1157918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</a:rPr>
              <a:t>Bank MVC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</a:rPr>
              <a:t>Authorization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</a:rPr>
              <a:t>Accounts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</a:rPr>
              <a:t>Customer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</a:rPr>
              <a:t>Rules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</a:rPr>
              <a:t>Transactions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"/>
          <p:cNvSpPr txBox="1"/>
          <p:nvPr/>
        </p:nvSpPr>
        <p:spPr>
          <a:xfrm>
            <a:off x="399495" y="2136592"/>
            <a:ext cx="7484400" cy="18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Authorization Microservice :</a:t>
            </a:r>
            <a:r>
              <a:rPr lang="en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​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​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service acts as a login authenticator for the application.​</a:t>
            </a:r>
            <a:endParaRPr dirty="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JWT, is used as a authentication protocol for this application. ​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7"/>
          <p:cNvSpPr txBox="1">
            <a:spLocks noGrp="1"/>
          </p:cNvSpPr>
          <p:nvPr>
            <p:ph type="title"/>
          </p:nvPr>
        </p:nvSpPr>
        <p:spPr>
          <a:xfrm>
            <a:off x="399495" y="407559"/>
            <a:ext cx="7421700" cy="16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Bank MVC :</a:t>
            </a:r>
            <a:endParaRPr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This is the front-end of the Web Application. It houses all the JSP pages and redirects the requests to appropriate microservice.</a:t>
            </a:r>
            <a:endParaRPr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"/>
          <p:cNvSpPr txBox="1"/>
          <p:nvPr/>
        </p:nvSpPr>
        <p:spPr>
          <a:xfrm>
            <a:off x="526275" y="1270975"/>
            <a:ext cx="79635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</a:rPr>
              <a:t>Accounts Microservice :</a:t>
            </a:r>
            <a:endParaRPr sz="16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This microservice handles the activities related to account, like creating account for a customer, deleting an account.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Also, it uses the Rest API’s from authentication microservice to validate the user accessing the resource and transaction, customer microservice.</a:t>
            </a:r>
            <a:endParaRPr sz="1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6ddd88006_4_0"/>
          <p:cNvSpPr txBox="1"/>
          <p:nvPr/>
        </p:nvSpPr>
        <p:spPr>
          <a:xfrm>
            <a:off x="590241" y="1092250"/>
            <a:ext cx="7963500" cy="21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</a:rPr>
              <a:t>Customer Microservice :</a:t>
            </a:r>
            <a:endParaRPr sz="16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This microservice provides services such as create customer, update customer, find customer details based on ID and delete customer.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It also uses the Rest API’s from authentication microservice to validate the user accessing the resource and account microservice to create the account for the customer</a:t>
            </a:r>
            <a:endParaRPr sz="1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126</TotalTime>
  <Words>460</Words>
  <Application>Microsoft Office PowerPoint</Application>
  <PresentationFormat>On-screen Show (16:9)</PresentationFormat>
  <Paragraphs>88</Paragraphs>
  <Slides>30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Microservices Used</vt:lpstr>
      <vt:lpstr>Bank MVC :  This is the front-end of the Web Application. It houses all the JSP pages and redirects the requests to appropriate microservice.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Kumar, Sumit (Cognizant)</dc:creator>
  <cp:lastModifiedBy>Kumar, Sumit (Cognizant)</cp:lastModifiedBy>
  <cp:revision>11</cp:revision>
  <dcterms:modified xsi:type="dcterms:W3CDTF">2022-03-14T17:48:19Z</dcterms:modified>
</cp:coreProperties>
</file>